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4080" r:id="rId5"/>
    <p:sldMasterId id="2147484092" r:id="rId6"/>
  </p:sldMasterIdLst>
  <p:notesMasterIdLst>
    <p:notesMasterId r:id="rId27"/>
  </p:notesMasterIdLst>
  <p:sldIdLst>
    <p:sldId id="548" r:id="rId7"/>
    <p:sldId id="528" r:id="rId8"/>
    <p:sldId id="394" r:id="rId9"/>
    <p:sldId id="280" r:id="rId10"/>
    <p:sldId id="543" r:id="rId11"/>
    <p:sldId id="533" r:id="rId12"/>
    <p:sldId id="531" r:id="rId13"/>
    <p:sldId id="348" r:id="rId14"/>
    <p:sldId id="542" r:id="rId15"/>
    <p:sldId id="546" r:id="rId16"/>
    <p:sldId id="269" r:id="rId17"/>
    <p:sldId id="534" r:id="rId18"/>
    <p:sldId id="545" r:id="rId19"/>
    <p:sldId id="547" r:id="rId20"/>
    <p:sldId id="270" r:id="rId21"/>
    <p:sldId id="524" r:id="rId22"/>
    <p:sldId id="352" r:id="rId23"/>
    <p:sldId id="353" r:id="rId24"/>
    <p:sldId id="354" r:id="rId25"/>
    <p:sldId id="498" r:id="rId26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bdolahzade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E3B81-A782-4907-B441-7F5ACC1B7BE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4495B-89A6-4C2C-8C15-7D5C45638E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6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hyperlink" Target="http://daneshnameh.roshd.ir/mavara/mavara-index.php?page=%D8%A2%D9%86%D8%AA%DB%8C%E2%80%8C%D8%A8%D8%A7%D8%AF%DB%8C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hyperlink" Target="mailto:T.sodagar91@gmai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hyperlink" Target="https://fa.wikipedia.org/wiki/%DA%A9%D8%B4%D9%88%D8%B1%D9%87%D8%A7%DB%8C_%D8%AF%D8%B1_%D8%AD%D8%A7%D9%84_%D8%AA%D9%88%D8%B3%D8%B9%D9%8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fa.wikipedia.org/wiki/%DA%A9%D8%A8%D8%AF" TargetMode="External"/><Relationship Id="rId5" Type="http://schemas.openxmlformats.org/officeDocument/2006/relationships/hyperlink" Target="https://fa.wikipedia.org/w/index.php?title=%D8%AD%D8%A7%D8%AF_(%D9%BE%D8%B2%D8%B4%DA%A9%DB%8C)&amp;action=edit&amp;redlink=1" TargetMode="External"/><Relationship Id="rId4" Type="http://schemas.openxmlformats.org/officeDocument/2006/relationships/hyperlink" Target="https://fa.wikipedia.org/wiki/%D8%A8%DB%8C%D9%85%D8%A7%D8%B1%DB%8C_%D8%B9%D9%81%D9%88%D9%86%DB%8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14488"/>
            <a:ext cx="7772400" cy="1885963"/>
          </a:xfrm>
        </p:spPr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آشنایی با بیماری های واگیر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  <a:cs typeface="B Yagut" pitchFamily="2" charset="-78"/>
              </a:rPr>
              <a:t>بیماری هپاتیت </a:t>
            </a:r>
            <a:r>
              <a:rPr lang="en-US" dirty="0" smtClean="0">
                <a:solidFill>
                  <a:schemeClr val="tx1"/>
                </a:solidFill>
                <a:cs typeface="B Yagut" pitchFamily="2" charset="-78"/>
              </a:rPr>
              <a:t>A - E</a:t>
            </a:r>
            <a:endParaRPr lang="fa-IR" dirty="0">
              <a:solidFill>
                <a:schemeClr val="tx1"/>
              </a:solidFill>
              <a:cs typeface="B Yagut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دوره کمون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a-IR" dirty="0" smtClean="0">
                <a:cs typeface="B Yagut" pitchFamily="2" charset="-78"/>
              </a:rPr>
              <a:t> هپاتیت</a:t>
            </a:r>
            <a:r>
              <a:rPr lang="en-US" dirty="0" smtClean="0">
                <a:cs typeface="B Yagut" pitchFamily="2" charset="-78"/>
              </a:rPr>
              <a:t>A</a:t>
            </a:r>
            <a:r>
              <a:rPr lang="fa-IR" dirty="0" smtClean="0">
                <a:cs typeface="B Yagut" pitchFamily="2" charset="-78"/>
              </a:rPr>
              <a:t>             15تا45 روز  </a:t>
            </a:r>
            <a:r>
              <a:rPr lang="fa-IR" dirty="0" smtClean="0">
                <a:solidFill>
                  <a:srgbClr val="C00000"/>
                </a:solidFill>
                <a:cs typeface="B Yagut" pitchFamily="2" charset="-78"/>
              </a:rPr>
              <a:t>(کوتاهترین)</a:t>
            </a:r>
          </a:p>
          <a:p>
            <a:pPr>
              <a:buNone/>
            </a:pPr>
            <a:endParaRPr lang="fa-IR" dirty="0" smtClean="0">
              <a:cs typeface="B Yagut" pitchFamily="2" charset="-78"/>
            </a:endParaRPr>
          </a:p>
          <a:p>
            <a:pPr>
              <a:buNone/>
            </a:pPr>
            <a:r>
              <a:rPr lang="fa-IR" dirty="0" smtClean="0">
                <a:cs typeface="B Yagut" pitchFamily="2" charset="-78"/>
              </a:rPr>
              <a:t>هپاتیت</a:t>
            </a:r>
            <a:r>
              <a:rPr lang="en-US" dirty="0" smtClean="0">
                <a:cs typeface="B Yagut" pitchFamily="2" charset="-78"/>
              </a:rPr>
              <a:t>E</a:t>
            </a:r>
            <a:r>
              <a:rPr lang="fa-IR" dirty="0" smtClean="0">
                <a:cs typeface="B Yagut" pitchFamily="2" charset="-78"/>
              </a:rPr>
              <a:t>               15تا60 روز</a:t>
            </a:r>
            <a:endParaRPr lang="en-US" dirty="0" smtClean="0">
              <a:cs typeface="B Yagut" pitchFamily="2" charset="-78"/>
            </a:endParaRPr>
          </a:p>
          <a:p>
            <a:pPr>
              <a:buNone/>
            </a:pPr>
            <a:endParaRPr lang="fa-IR" dirty="0"/>
          </a:p>
        </p:txBody>
      </p:sp>
      <p:cxnSp>
        <p:nvCxnSpPr>
          <p:cNvPr id="5" name="Straight Arrow Connector 4"/>
          <p:cNvCxnSpPr/>
          <p:nvPr/>
        </p:nvCxnSpPr>
        <p:spPr>
          <a:xfrm rot="10800000">
            <a:off x="6072198" y="1928802"/>
            <a:ext cx="114300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6072198" y="3071810"/>
            <a:ext cx="128588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0"/>
    </mc:Choice>
    <mc:Fallback xmlns="">
      <p:transition spd="slow" advTm="21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/>
              <a:t>راه انتقال</a:t>
            </a:r>
            <a:endParaRPr lang="fa-IR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a-IR" sz="2800" b="1" dirty="0" smtClean="0">
                <a:solidFill>
                  <a:srgbClr val="FF3300"/>
                </a:solidFill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این ویروس از طریق مسیر مدفوعی – دهانی منتقل می شود: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 بهداشت ضعیف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تماس فرد به فرد آلوده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غذای آلوده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آب آلوده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انتقال میتواند در طی تماس جنسی از راه دهانی، مقعدی رخ دهد</a:t>
            </a:r>
          </a:p>
          <a:p>
            <a:pPr>
              <a:buNone/>
            </a:pPr>
            <a:endParaRPr lang="fa-IR" dirty="0" smtClean="0"/>
          </a:p>
          <a:p>
            <a:pPr algn="r">
              <a:buFont typeface="Wingdings" pitchFamily="2" charset="2"/>
              <a:buNone/>
            </a:pPr>
            <a:endParaRPr lang="fa-IR" dirty="0" smtClean="0"/>
          </a:p>
          <a:p>
            <a:pPr algn="r">
              <a:buFont typeface="Wingdings" pitchFamily="2" charset="2"/>
              <a:buNone/>
            </a:pPr>
            <a:endParaRPr lang="fa-IR" dirty="0" smtClean="0"/>
          </a:p>
          <a:p>
            <a:pPr algn="r">
              <a:buFont typeface="Wingdings" pitchFamily="2" charset="2"/>
              <a:buNone/>
            </a:pP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16"/>
    </mc:Choice>
    <mc:Fallback xmlns="">
      <p:transition spd="slow" advTm="53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 smtClean="0">
                <a:cs typeface="B Yagut" pitchFamily="2" charset="-78"/>
              </a:rPr>
              <a:t>افراد در معرض خطر</a:t>
            </a:r>
            <a:endParaRPr lang="fa-IR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مسافرت به مناطق آندمیک بیماری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افراد خانواده مبتلایان به شکل حاد بیماری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 شرکاء جنسی افراد مبتلا به شکل حاد بیماری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بچه های مهدکودک و مراقبین آن ها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افراد با رفتارهای پرخطر جنسی و معتادان تزریقی</a:t>
            </a:r>
            <a:endParaRPr lang="fa-IR" sz="2800" b="1" dirty="0" smtClean="0">
              <a:solidFill>
                <a:schemeClr val="accent2"/>
              </a:solidFill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64"/>
    </mc:Choice>
    <mc:Fallback xmlns="">
      <p:transition spd="slow" advTm="26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تاثیر عوامل مساعد کننده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a-IR" dirty="0" smtClean="0">
                <a:cs typeface="B Yagut" pitchFamily="2" charset="-78"/>
              </a:rPr>
              <a:t>جنس   هپاتیت</a:t>
            </a:r>
            <a:r>
              <a:rPr lang="en-US" dirty="0" smtClean="0">
                <a:cs typeface="B Yagut" pitchFamily="2" charset="-78"/>
              </a:rPr>
              <a:t> :A </a:t>
            </a:r>
            <a:r>
              <a:rPr lang="fa-IR" dirty="0" smtClean="0">
                <a:cs typeface="B Yagut" pitchFamily="2" charset="-78"/>
              </a:rPr>
              <a:t>در مردان هم جنس باز بیشتر است</a:t>
            </a:r>
          </a:p>
          <a:p>
            <a:pPr>
              <a:buNone/>
            </a:pPr>
            <a:r>
              <a:rPr lang="fa-IR" dirty="0" smtClean="0">
                <a:cs typeface="B Yagut" pitchFamily="2" charset="-78"/>
              </a:rPr>
              <a:t>        هپاتیت</a:t>
            </a:r>
            <a:r>
              <a:rPr lang="en-US" dirty="0" smtClean="0">
                <a:cs typeface="B Yagut" pitchFamily="2" charset="-78"/>
              </a:rPr>
              <a:t>E </a:t>
            </a:r>
            <a:r>
              <a:rPr lang="fa-IR" dirty="0" smtClean="0">
                <a:cs typeface="B Yagut" pitchFamily="2" charset="-78"/>
              </a:rPr>
              <a:t>: در زنان باردار شدید است</a:t>
            </a:r>
          </a:p>
          <a:p>
            <a:pPr>
              <a:buNone/>
            </a:pPr>
            <a:r>
              <a:rPr lang="fa-IR" dirty="0" smtClean="0">
                <a:cs typeface="B Yagut" pitchFamily="2" charset="-78"/>
              </a:rPr>
              <a:t>سن</a:t>
            </a:r>
          </a:p>
          <a:p>
            <a:pPr>
              <a:buNone/>
            </a:pPr>
            <a:endParaRPr lang="fa-IR" dirty="0" smtClean="0">
              <a:cs typeface="B Yagut" pitchFamily="2" charset="-78"/>
            </a:endParaRPr>
          </a:p>
          <a:p>
            <a:pPr>
              <a:buNone/>
            </a:pPr>
            <a:r>
              <a:rPr lang="fa-IR" dirty="0" smtClean="0">
                <a:cs typeface="B Yagut" pitchFamily="2" charset="-78"/>
              </a:rPr>
              <a:t>شغل</a:t>
            </a:r>
          </a:p>
          <a:p>
            <a:pPr>
              <a:buNone/>
            </a:pPr>
            <a:endParaRPr lang="fa-IR" dirty="0" smtClean="0">
              <a:cs typeface="B Yagut" pitchFamily="2" charset="-78"/>
            </a:endParaRPr>
          </a:p>
          <a:p>
            <a:pPr>
              <a:buNone/>
            </a:pPr>
            <a:r>
              <a:rPr lang="fa-IR" dirty="0" smtClean="0">
                <a:cs typeface="B Yagut" pitchFamily="2" charset="-78"/>
              </a:rPr>
              <a:t>فصل    </a:t>
            </a:r>
            <a:endParaRPr lang="fa-IR" dirty="0">
              <a:cs typeface="B Yagut" pitchFamily="2" charset="-78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7715272" y="1714488"/>
            <a:ext cx="142876" cy="8572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15"/>
    </mc:Choice>
    <mc:Fallback xmlns="">
      <p:transition spd="slow" advTm="80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واکسن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fa-I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>هپاتیت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>A</a:t>
            </a:r>
            <a:r>
              <a:rPr lang="fa-I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> دارای واکسن میباشد که بعد از تزریق تا10سال میتواند خاصیت</a:t>
            </a:r>
          </a:p>
          <a:p>
            <a:pPr>
              <a:buNone/>
            </a:pPr>
            <a:r>
              <a:rPr lang="fa-I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>محافظت کنندگی داشته باشند واکسن هپاتیت 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>A</a:t>
            </a:r>
            <a:r>
              <a:rPr lang="fa-I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> را باید افراد پرخطر ودر</a:t>
            </a:r>
          </a:p>
          <a:p>
            <a:pPr>
              <a:buNone/>
            </a:pPr>
            <a:r>
              <a:rPr lang="fa-I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>معرض خطر این بیماری تزریق کنند</a:t>
            </a:r>
          </a:p>
          <a:p>
            <a:pPr>
              <a:buNone/>
            </a:pPr>
            <a:endParaRPr lang="fa-IR" sz="2400" dirty="0" smtClean="0">
              <a:effectLst>
                <a:outerShdw blurRad="38100" dist="38100" dir="2700000" algn="tl">
                  <a:srgbClr val="C0C0C0"/>
                </a:outerShdw>
              </a:effectLst>
              <a:cs typeface="B Yagut" pitchFamily="2" charset="-78"/>
            </a:endParaRPr>
          </a:p>
          <a:p>
            <a:pPr>
              <a:buNone/>
            </a:pPr>
            <a:r>
              <a:rPr lang="fa-I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>هپاتیت 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>E</a:t>
            </a:r>
            <a:r>
              <a:rPr lang="fa-I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>: واکسن در دست تهیه است</a:t>
            </a:r>
          </a:p>
          <a:p>
            <a:pPr>
              <a:buNone/>
            </a:pPr>
            <a:r>
              <a:rPr lang="fa-IR" sz="2400" dirty="0" smtClean="0">
                <a:cs typeface="B Yagut" pitchFamily="2" charset="-78"/>
              </a:rPr>
              <a:t>           </a:t>
            </a:r>
          </a:p>
          <a:p>
            <a:pPr>
              <a:buNone/>
            </a:pPr>
            <a:r>
              <a:rPr lang="fa-IR" sz="2400" dirty="0" smtClean="0">
                <a:cs typeface="B Yagut" pitchFamily="2" charset="-78"/>
              </a:rPr>
              <a:t>مصونیت : احتمالا پس از ابتلا،مادام العمر  </a:t>
            </a:r>
          </a:p>
          <a:p>
            <a:pPr>
              <a:buNone/>
            </a:pPr>
            <a:r>
              <a:rPr lang="fa-IR" sz="2400" b="1" dirty="0" smtClean="0">
                <a:cs typeface="B Nazanin" panose="00000400000000000000" pitchFamily="2" charset="-78"/>
              </a:rPr>
              <a:t> </a:t>
            </a:r>
          </a:p>
          <a:p>
            <a:pPr>
              <a:buNone/>
            </a:pPr>
            <a:endParaRPr lang="fa-IR" sz="2400" b="1" dirty="0" smtClean="0">
              <a:cs typeface="B Nazanin" panose="00000400000000000000" pitchFamily="2" charset="-78"/>
            </a:endParaRPr>
          </a:p>
          <a:p>
            <a:pPr>
              <a:buNone/>
            </a:pPr>
            <a:endParaRPr lang="fa-IR" sz="2400" b="1" dirty="0" smtClean="0">
              <a:cs typeface="B Nazanin" panose="00000400000000000000" pitchFamily="2" charset="-78"/>
            </a:endParaRPr>
          </a:p>
          <a:p>
            <a:pPr>
              <a:buNone/>
            </a:pPr>
            <a:endParaRPr lang="fa-IR" sz="2400" b="1" dirty="0" smtClean="0">
              <a:cs typeface="B Nazanin" panose="00000400000000000000" pitchFamily="2" charset="-78"/>
            </a:endParaRPr>
          </a:p>
          <a:p>
            <a:pPr>
              <a:buNone/>
            </a:pPr>
            <a:endParaRPr lang="fa-IR" sz="2400" b="1" dirty="0" smtClean="0">
              <a:cs typeface="B Nazanin" panose="00000400000000000000" pitchFamily="2" charset="-78"/>
            </a:endParaRPr>
          </a:p>
          <a:p>
            <a:pPr>
              <a:buNone/>
            </a:pPr>
            <a:endParaRPr lang="en-US" sz="2400" b="1" dirty="0" smtClean="0">
              <a:cs typeface="B Nazanin" panose="00000400000000000000" pitchFamily="2" charset="-78"/>
            </a:endParaRPr>
          </a:p>
          <a:p>
            <a:pPr>
              <a:buNone/>
            </a:pPr>
            <a:endParaRPr lang="fa-IR" sz="2400" dirty="0" smtClean="0">
              <a:effectLst>
                <a:outerShdw blurRad="38100" dist="38100" dir="2700000" algn="tl">
                  <a:srgbClr val="C0C0C0"/>
                </a:outerShdw>
              </a:effectLst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46"/>
    </mc:Choice>
    <mc:Fallback xmlns="">
      <p:transition spd="slow" advTm="32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راه های پیشگیری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دفع صحیح فاضلاب خانگی و شهری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رعایت دقیق بهداشت فردی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تهیه و توزیع غذای سالم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حمایت از افرادی که نظارت و کنترل بر بهداشت مدارس، خوابگاه ها،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سرباز خانه ها، و اردوگاه را بر عهده دارند.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توصیه واکسن برای مسافران به کشورهای در حال توسعه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97"/>
    </mc:Choice>
    <mc:Fallback xmlns="">
      <p:transition spd="slow" advTm="89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تشخیص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بهترین راه تشخیص هپاتیت</a:t>
            </a:r>
            <a:r>
              <a:rPr lang="en-US" sz="2800" dirty="0" smtClean="0">
                <a:cs typeface="B Yagut" pitchFamily="2" charset="-78"/>
              </a:rPr>
              <a:t>A</a:t>
            </a:r>
            <a:r>
              <a:rPr lang="fa-IR" sz="2800" dirty="0" smtClean="0">
                <a:cs typeface="B Yagut" pitchFamily="2" charset="-78"/>
              </a:rPr>
              <a:t>، </a:t>
            </a:r>
            <a:r>
              <a:rPr lang="fa-IR" sz="2800" u="sng" dirty="0" smtClean="0">
                <a:solidFill>
                  <a:srgbClr val="C00000"/>
                </a:solidFill>
                <a:cs typeface="B Yagut" pitchFamily="2" charset="-78"/>
              </a:rPr>
              <a:t>آزمایش خون</a:t>
            </a:r>
            <a:r>
              <a:rPr lang="fa-IR" sz="2800" dirty="0" smtClean="0">
                <a:cs typeface="B Yagut" pitchFamily="2" charset="-78"/>
              </a:rPr>
              <a:t> است. در این آزمایش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دو نوع آنتی بادی برای ویروس مشخص می‌شود. آنتی بادی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ایمونوگلوبولین </a:t>
            </a:r>
            <a:r>
              <a:rPr lang="en-US" sz="2800" dirty="0" smtClean="0">
                <a:cs typeface="B Yagut" pitchFamily="2" charset="-78"/>
              </a:rPr>
              <a:t>M </a:t>
            </a:r>
            <a:r>
              <a:rPr lang="fa-IR" sz="2800" dirty="0" smtClean="0">
                <a:cs typeface="B Yagut" pitchFamily="2" charset="-78"/>
              </a:rPr>
              <a:t>که 10 - 5 روز قبل از ظاهر شدن علایم بوسیله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دستگاه ایمنی ساخته می‌شود و کمتر از 6 ماه ناپدید می‌شود. و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آنتی بادی ایمونوگلوبولین </a:t>
            </a:r>
            <a:r>
              <a:rPr lang="en-US" sz="2800" dirty="0" smtClean="0">
                <a:cs typeface="B Yagut" pitchFamily="2" charset="-78"/>
              </a:rPr>
              <a:t>G </a:t>
            </a:r>
            <a:r>
              <a:rPr lang="fa-IR" sz="2800" dirty="0" smtClean="0">
                <a:cs typeface="B Yagut" pitchFamily="2" charset="-78"/>
              </a:rPr>
              <a:t>که جایگزین </a:t>
            </a:r>
            <a:r>
              <a:rPr lang="fa-IR" sz="2800" u="sng" dirty="0" smtClean="0">
                <a:cs typeface="B Yagut" pitchFamily="2" charset="-78"/>
                <a:hlinkClick r:id="rId4" tooltip="آنتی‌بادی"/>
              </a:rPr>
              <a:t>آنتی‌بادی</a:t>
            </a:r>
            <a:r>
              <a:rPr lang="fa-IR" sz="2800" dirty="0" smtClean="0">
                <a:cs typeface="B Yagut" pitchFamily="2" charset="-78"/>
              </a:rPr>
              <a:t> اول می‌شود و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بدن را در مقابل آلودگی نسبت به </a:t>
            </a:r>
            <a:r>
              <a:rPr lang="en-US" sz="2800" dirty="0" smtClean="0">
                <a:cs typeface="B Yagut" pitchFamily="2" charset="-78"/>
              </a:rPr>
              <a:t>HAV </a:t>
            </a:r>
            <a:r>
              <a:rPr lang="fa-IR" sz="2800" dirty="0" smtClean="0">
                <a:cs typeface="B Yagut" pitchFamily="2" charset="-78"/>
              </a:rPr>
              <a:t>ایمن می‌کند .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هپاتیت </a:t>
            </a:r>
            <a:r>
              <a:rPr lang="en-US" sz="2800" dirty="0" smtClean="0">
                <a:cs typeface="B Yagut" pitchFamily="2" charset="-78"/>
              </a:rPr>
              <a:t>E </a:t>
            </a:r>
            <a:r>
              <a:rPr lang="fa-IR" sz="2800" dirty="0" smtClean="0">
                <a:cs typeface="B Yagut" pitchFamily="2" charset="-78"/>
              </a:rPr>
              <a:t>: بررسی </a:t>
            </a:r>
            <a:r>
              <a:rPr lang="en-US" sz="2800" dirty="0" err="1" smtClean="0">
                <a:cs typeface="B Yagut" pitchFamily="2" charset="-78"/>
              </a:rPr>
              <a:t>HEVAb</a:t>
            </a:r>
            <a:r>
              <a:rPr lang="en-US" sz="28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سرم مفید است.</a:t>
            </a:r>
            <a:endParaRPr lang="en-US" sz="2800" dirty="0" smtClean="0">
              <a:cs typeface="B Yagut" pitchFamily="2" charset="-78"/>
            </a:endParaRPr>
          </a:p>
          <a:p>
            <a:pPr>
              <a:buNone/>
            </a:pPr>
            <a:endParaRPr lang="en-US" sz="2800" dirty="0" smtClean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4"/>
    </mc:Choice>
    <mc:Fallback xmlns="">
      <p:transition spd="slow" advTm="14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نتیجه گیری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fa-IR" sz="2400" dirty="0" smtClean="0">
                <a:cs typeface="B Yagut" pitchFamily="2" charset="-78"/>
              </a:rPr>
              <a:t>هپاتیت </a:t>
            </a:r>
            <a:r>
              <a:rPr lang="en-US" sz="2400" dirty="0" smtClean="0">
                <a:cs typeface="B Yagut" pitchFamily="2" charset="-78"/>
              </a:rPr>
              <a:t> A </a:t>
            </a:r>
            <a:r>
              <a:rPr lang="fa-IR" sz="2400" dirty="0" smtClean="0">
                <a:cs typeface="B Yagut" pitchFamily="2" charset="-78"/>
              </a:rPr>
              <a:t>و </a:t>
            </a:r>
            <a:r>
              <a:rPr lang="en-US" sz="2400" dirty="0" smtClean="0">
                <a:cs typeface="B Yagut" pitchFamily="2" charset="-78"/>
              </a:rPr>
              <a:t>E </a:t>
            </a:r>
            <a:r>
              <a:rPr lang="fa-IR" sz="2400" dirty="0" smtClean="0">
                <a:cs typeface="B Yagut" pitchFamily="2" charset="-78"/>
              </a:rPr>
              <a:t>از علل هپاتیت های حاد ویروسی بوده که راه انتقال و علائم</a:t>
            </a:r>
          </a:p>
          <a:p>
            <a:pPr>
              <a:buNone/>
            </a:pPr>
            <a:r>
              <a:rPr lang="fa-IR" sz="2400" dirty="0" smtClean="0">
                <a:cs typeface="B Yagut" pitchFamily="2" charset="-78"/>
              </a:rPr>
              <a:t>مشابهی دارند. بروزاین بیماری ها بصورت همه گیری خطراتی را برای جوامع</a:t>
            </a:r>
          </a:p>
          <a:p>
            <a:pPr>
              <a:buNone/>
            </a:pPr>
            <a:r>
              <a:rPr lang="fa-IR" sz="2400" dirty="0" smtClean="0">
                <a:cs typeface="B Yagut" pitchFamily="2" charset="-78"/>
              </a:rPr>
              <a:t>ایجاد می کند. گاهی این بیماری ها مسافرتی بوده و در مسافرینی که از</a:t>
            </a:r>
          </a:p>
          <a:p>
            <a:pPr>
              <a:buNone/>
            </a:pPr>
            <a:r>
              <a:rPr lang="fa-IR" sz="2400" dirty="0" smtClean="0">
                <a:cs typeface="B Yagut" pitchFamily="2" charset="-78"/>
              </a:rPr>
              <a:t>کشورهای توسعه یافته به کشورهای در حال توسعه سفر می کنند ، بروز</a:t>
            </a:r>
          </a:p>
          <a:p>
            <a:pPr>
              <a:buNone/>
            </a:pPr>
            <a:r>
              <a:rPr lang="fa-IR" sz="2400" dirty="0" smtClean="0">
                <a:cs typeface="B Yagut" pitchFamily="2" charset="-78"/>
              </a:rPr>
              <a:t>می کند. جهت پیشگیری از ابتلاء به هپاتیت </a:t>
            </a:r>
            <a:r>
              <a:rPr lang="en-US" sz="2400" dirty="0" smtClean="0">
                <a:cs typeface="B Yagut" pitchFamily="2" charset="-78"/>
              </a:rPr>
              <a:t> A </a:t>
            </a:r>
            <a:r>
              <a:rPr lang="fa-IR" sz="2400" dirty="0" smtClean="0">
                <a:cs typeface="B Yagut" pitchFamily="2" charset="-78"/>
              </a:rPr>
              <a:t>و </a:t>
            </a:r>
            <a:r>
              <a:rPr lang="en-US" sz="2400" dirty="0" smtClean="0">
                <a:cs typeface="B Yagut" pitchFamily="2" charset="-78"/>
              </a:rPr>
              <a:t>E </a:t>
            </a:r>
            <a:r>
              <a:rPr lang="fa-IR" sz="2400" dirty="0" smtClean="0">
                <a:cs typeface="B Yagut" pitchFamily="2" charset="-78"/>
              </a:rPr>
              <a:t>رعایت بهداشت، دسترسی</a:t>
            </a:r>
          </a:p>
          <a:p>
            <a:pPr>
              <a:buNone/>
            </a:pPr>
            <a:r>
              <a:rPr lang="fa-IR" sz="2400" dirty="0" smtClean="0">
                <a:cs typeface="B Yagut" pitchFamily="2" charset="-78"/>
              </a:rPr>
              <a:t>به آب سالم آشامیدنی و دسترسی به غذای سالم ضروری است. هپاتیت </a:t>
            </a:r>
            <a:r>
              <a:rPr lang="en-US" sz="2400" dirty="0" smtClean="0">
                <a:cs typeface="B Yagut" pitchFamily="2" charset="-78"/>
              </a:rPr>
              <a:t>A</a:t>
            </a:r>
          </a:p>
          <a:p>
            <a:pPr>
              <a:buNone/>
            </a:pPr>
            <a:r>
              <a:rPr lang="fa-IR" sz="2400" dirty="0" smtClean="0">
                <a:cs typeface="B Yagut" pitchFamily="2" charset="-78"/>
              </a:rPr>
              <a:t>واکسن دارد و استفاده از آن در بسیاری از جوامع توصیه می شود.</a:t>
            </a:r>
            <a:endParaRPr lang="fa-IR" sz="24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2"/>
    </mc:Choice>
    <mc:Fallback xmlns="">
      <p:transition spd="slow" advTm="46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 smtClean="0">
                <a:cs typeface="B Yagut" pitchFamily="2" charset="-78"/>
              </a:rPr>
              <a:t>پرسش وتمرین</a:t>
            </a:r>
            <a:endParaRPr lang="en-US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a-IR" sz="2200" dirty="0" smtClean="0">
                <a:cs typeface="B Yagut" pitchFamily="2" charset="-78"/>
              </a:rPr>
              <a:t>1- همه مواردزیرازراه های  انتقال </a:t>
            </a:r>
            <a:r>
              <a:rPr lang="fa-IR" sz="2400" dirty="0" smtClean="0">
                <a:cs typeface="B Yagut" pitchFamily="2" charset="-78"/>
              </a:rPr>
              <a:t>هپاتیت</a:t>
            </a:r>
            <a:r>
              <a:rPr lang="en-US" sz="2400" dirty="0" smtClean="0">
                <a:cs typeface="B Yagut" pitchFamily="2" charset="-78"/>
              </a:rPr>
              <a:t>A </a:t>
            </a:r>
            <a:r>
              <a:rPr lang="fa-IR" sz="2200" dirty="0" smtClean="0">
                <a:cs typeface="B Yagut" pitchFamily="2" charset="-78"/>
              </a:rPr>
              <a:t>است به استثناء:</a:t>
            </a:r>
          </a:p>
          <a:p>
            <a:pPr>
              <a:buNone/>
            </a:pPr>
            <a:r>
              <a:rPr lang="fa-IR" sz="2200" dirty="0" smtClean="0">
                <a:cs typeface="B Yagut" pitchFamily="2" charset="-78"/>
              </a:rPr>
              <a:t>الف)انتقال خون      ب)آب آلوده        ج)دفع نادرست فاضلاب        د)تماس جنسی</a:t>
            </a:r>
          </a:p>
          <a:p>
            <a:pPr>
              <a:buNone/>
            </a:pPr>
            <a:r>
              <a:rPr lang="fa-IR" sz="2200" dirty="0" smtClean="0">
                <a:cs typeface="B Yagut" pitchFamily="2" charset="-78"/>
              </a:rPr>
              <a:t>2- کوتاه ترین دوره کمون مربوط به کدام نوع هپاتیت است؟</a:t>
            </a:r>
          </a:p>
          <a:p>
            <a:pPr>
              <a:buNone/>
            </a:pPr>
            <a:r>
              <a:rPr lang="fa-IR" sz="2200" dirty="0" smtClean="0">
                <a:cs typeface="B Yagut" pitchFamily="2" charset="-78"/>
              </a:rPr>
              <a:t>الف) </a:t>
            </a:r>
            <a:r>
              <a:rPr lang="fa-IR" sz="2400" dirty="0" smtClean="0">
                <a:cs typeface="B Yagut" pitchFamily="2" charset="-78"/>
              </a:rPr>
              <a:t>هپاتیت</a:t>
            </a:r>
            <a:r>
              <a:rPr lang="en-US" sz="2400" dirty="0" smtClean="0">
                <a:cs typeface="B Yagut" pitchFamily="2" charset="-78"/>
              </a:rPr>
              <a:t>A</a:t>
            </a:r>
            <a:r>
              <a:rPr lang="fa-IR" sz="2400" dirty="0" smtClean="0">
                <a:cs typeface="B Yagut" pitchFamily="2" charset="-78"/>
              </a:rPr>
              <a:t>            </a:t>
            </a:r>
            <a:r>
              <a:rPr lang="fa-IR" sz="2200" dirty="0" smtClean="0">
                <a:cs typeface="B Yagut" pitchFamily="2" charset="-78"/>
              </a:rPr>
              <a:t>ب)</a:t>
            </a:r>
            <a:r>
              <a:rPr lang="fa-IR" sz="2000" dirty="0" smtClean="0">
                <a:cs typeface="B Yagut" pitchFamily="2" charset="-78"/>
              </a:rPr>
              <a:t> هپاتیت</a:t>
            </a:r>
            <a:r>
              <a:rPr lang="en-US" sz="2000" dirty="0" smtClean="0">
                <a:cs typeface="B Yagut" pitchFamily="2" charset="-78"/>
              </a:rPr>
              <a:t>E</a:t>
            </a:r>
            <a:r>
              <a:rPr lang="fa-IR" sz="2200" dirty="0" smtClean="0">
                <a:cs typeface="B Yagut" pitchFamily="2" charset="-78"/>
              </a:rPr>
              <a:t>                 ج) </a:t>
            </a:r>
            <a:r>
              <a:rPr lang="fa-IR" sz="2000" dirty="0" smtClean="0">
                <a:cs typeface="B Yagut" pitchFamily="2" charset="-78"/>
              </a:rPr>
              <a:t>هپاتیت</a:t>
            </a:r>
            <a:r>
              <a:rPr lang="en-US" sz="2000" dirty="0" smtClean="0">
                <a:cs typeface="B Yagut" pitchFamily="2" charset="-78"/>
              </a:rPr>
              <a:t>D                     </a:t>
            </a:r>
            <a:r>
              <a:rPr lang="fa-IR" sz="2200" dirty="0" smtClean="0">
                <a:cs typeface="B Yagut" pitchFamily="2" charset="-78"/>
              </a:rPr>
              <a:t>د) </a:t>
            </a:r>
            <a:r>
              <a:rPr lang="fa-IR" sz="2000" dirty="0" smtClean="0">
                <a:cs typeface="B Yagut" pitchFamily="2" charset="-78"/>
              </a:rPr>
              <a:t>هپاتیت</a:t>
            </a:r>
            <a:r>
              <a:rPr lang="en-US" sz="2000" dirty="0" smtClean="0">
                <a:cs typeface="B Yagut" pitchFamily="2" charset="-78"/>
              </a:rPr>
              <a:t>C </a:t>
            </a:r>
            <a:endParaRPr lang="fa-IR" sz="2200" dirty="0" smtClean="0">
              <a:cs typeface="B Yagut" pitchFamily="2" charset="-78"/>
            </a:endParaRPr>
          </a:p>
          <a:p>
            <a:pPr>
              <a:buNone/>
            </a:pPr>
            <a:r>
              <a:rPr lang="fa-IR" sz="2200" dirty="0" smtClean="0">
                <a:cs typeface="B Yagut" pitchFamily="2" charset="-78"/>
              </a:rPr>
              <a:t>3-  کدام یک از انواع هپاتیت در شرایط ضعیف بهداشتی اتفاق می افتاد؟</a:t>
            </a:r>
          </a:p>
          <a:p>
            <a:pPr>
              <a:buNone/>
            </a:pPr>
            <a:r>
              <a:rPr lang="fa-IR" sz="2000" dirty="0" smtClean="0">
                <a:cs typeface="B Yagut" pitchFamily="2" charset="-78"/>
              </a:rPr>
              <a:t>الف) هپاتیت</a:t>
            </a:r>
            <a:r>
              <a:rPr lang="en-US" sz="2000" dirty="0" smtClean="0">
                <a:cs typeface="B Yagut" pitchFamily="2" charset="-78"/>
              </a:rPr>
              <a:t>A</a:t>
            </a:r>
            <a:r>
              <a:rPr lang="fa-IR" sz="2000" dirty="0" smtClean="0">
                <a:cs typeface="B Yagut" pitchFamily="2" charset="-78"/>
              </a:rPr>
              <a:t>                 ب)</a:t>
            </a:r>
            <a:r>
              <a:rPr lang="fa-IR" sz="1800" dirty="0" smtClean="0">
                <a:cs typeface="B Yagut" pitchFamily="2" charset="-78"/>
              </a:rPr>
              <a:t> هپاتیت</a:t>
            </a:r>
            <a:r>
              <a:rPr lang="en-US" sz="1800" dirty="0" smtClean="0">
                <a:cs typeface="B Yagut" pitchFamily="2" charset="-78"/>
              </a:rPr>
              <a:t>B</a:t>
            </a:r>
            <a:r>
              <a:rPr lang="fa-IR" sz="2000" dirty="0" smtClean="0">
                <a:cs typeface="B Yagut" pitchFamily="2" charset="-78"/>
              </a:rPr>
              <a:t>                       ج) </a:t>
            </a:r>
            <a:r>
              <a:rPr lang="fa-IR" sz="1800" dirty="0" smtClean="0">
                <a:cs typeface="B Yagut" pitchFamily="2" charset="-78"/>
              </a:rPr>
              <a:t>هپاتیت</a:t>
            </a:r>
            <a:r>
              <a:rPr lang="en-US" sz="1800" dirty="0" smtClean="0">
                <a:cs typeface="B Yagut" pitchFamily="2" charset="-78"/>
              </a:rPr>
              <a:t>D                        </a:t>
            </a:r>
            <a:r>
              <a:rPr lang="en-US" sz="1800" dirty="0" err="1" smtClean="0">
                <a:cs typeface="B Yagut" pitchFamily="2" charset="-78"/>
              </a:rPr>
              <a:t>D</a:t>
            </a:r>
            <a:r>
              <a:rPr lang="en-US" sz="1800" dirty="0" smtClean="0">
                <a:cs typeface="B Yagut" pitchFamily="2" charset="-78"/>
              </a:rPr>
              <a:t>  </a:t>
            </a:r>
            <a:r>
              <a:rPr lang="fa-IR" sz="2000" dirty="0" smtClean="0">
                <a:cs typeface="B Yagut" pitchFamily="2" charset="-78"/>
              </a:rPr>
              <a:t>د) </a:t>
            </a:r>
            <a:r>
              <a:rPr lang="fa-IR" sz="1800" dirty="0" smtClean="0">
                <a:cs typeface="B Yagut" pitchFamily="2" charset="-78"/>
              </a:rPr>
              <a:t>هپاتیت</a:t>
            </a:r>
            <a:r>
              <a:rPr lang="en-US" sz="1800" dirty="0" smtClean="0">
                <a:cs typeface="B Yagut" pitchFamily="2" charset="-78"/>
              </a:rPr>
              <a:t>C</a:t>
            </a:r>
            <a:endParaRPr lang="fa-IR" sz="1800" dirty="0" smtClean="0">
              <a:cs typeface="B Yagut" pitchFamily="2" charset="-78"/>
            </a:endParaRPr>
          </a:p>
          <a:p>
            <a:pPr>
              <a:buNone/>
            </a:pPr>
            <a:r>
              <a:rPr lang="fa-IR" sz="2000" dirty="0" smtClean="0">
                <a:cs typeface="B Nazanin" pitchFamily="2" charset="-78"/>
              </a:rPr>
              <a:t>    </a:t>
            </a:r>
          </a:p>
          <a:p>
            <a:endParaRPr lang="fa-IR" sz="2400" dirty="0" smtClean="0">
              <a:cs typeface="2  Nazanin" pitchFamily="2" charset="-78"/>
            </a:endParaRPr>
          </a:p>
          <a:p>
            <a:endParaRPr lang="en-US" sz="2400" dirty="0" smtClean="0">
              <a:cs typeface="2  Nazanin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5"/>
    </mc:Choice>
    <mc:Fallback xmlns="">
      <p:transition spd="slow" advTm="3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 smtClean="0">
                <a:cs typeface="B Yagut" pitchFamily="2" charset="-78"/>
              </a:rPr>
              <a:t>منابع</a:t>
            </a:r>
            <a:endParaRPr lang="en-US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اصول پیشگیری ومراقبت بیماری ها/مرکز مدیریت بیماری ها1385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راهنمای جامع هپاتیت آ برای عموم /دکتر سید مؤید علویان</a:t>
            </a:r>
            <a:endParaRPr lang="en-US" sz="28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1"/>
    </mc:Choice>
    <mc:Fallback xmlns="">
      <p:transition spd="slow" advTm="2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itchFamily="2" charset="-78"/>
              </a:rPr>
              <a:t>مشخصات سند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438" y="1643050"/>
            <a:ext cx="4186238" cy="31432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a-IR" sz="1900" b="1" dirty="0" smtClean="0">
                <a:cs typeface="B Yagut" pitchFamily="2" charset="-78"/>
              </a:rPr>
              <a:t>مشخصات بسته آموزشی</a:t>
            </a:r>
          </a:p>
          <a:p>
            <a:pPr>
              <a:buNone/>
            </a:pPr>
            <a:endParaRPr lang="fa-IR" sz="1900" dirty="0" smtClean="0">
              <a:cs typeface="B Yagut" pitchFamily="2" charset="-78"/>
            </a:endParaRPr>
          </a:p>
          <a:p>
            <a:pPr>
              <a:buNone/>
            </a:pPr>
            <a:r>
              <a:rPr lang="fa-IR" sz="1900" dirty="0" smtClean="0">
                <a:cs typeface="B Yagut" pitchFamily="2" charset="-78"/>
              </a:rPr>
              <a:t>حیطه درس: بیماری های واگیر</a:t>
            </a:r>
          </a:p>
          <a:p>
            <a:pPr>
              <a:buNone/>
            </a:pPr>
            <a:r>
              <a:rPr lang="fa-IR" sz="1900" dirty="0" smtClean="0">
                <a:cs typeface="B Yagut" pitchFamily="2" charset="-78"/>
              </a:rPr>
              <a:t>تاریخ اخرین بازنگری11تیر1399</a:t>
            </a:r>
          </a:p>
          <a:p>
            <a:pPr>
              <a:buNone/>
            </a:pPr>
            <a:r>
              <a:rPr lang="fa-IR" sz="1900" dirty="0" smtClean="0">
                <a:cs typeface="B Yagut" pitchFamily="2" charset="-78"/>
              </a:rPr>
              <a:t>نوبت تهیه:2</a:t>
            </a:r>
          </a:p>
          <a:p>
            <a:pPr>
              <a:buNone/>
            </a:pPr>
            <a:r>
              <a:rPr lang="fa-IR" sz="1900" dirty="0" smtClean="0">
                <a:cs typeface="B Yagut" pitchFamily="2" charset="-78"/>
              </a:rPr>
              <a:t>نام فایل:</a:t>
            </a:r>
            <a:endParaRPr lang="fa-IR" sz="1700" dirty="0" smtClean="0">
              <a:cs typeface="B Yagut" pitchFamily="2" charset="-78"/>
            </a:endParaRPr>
          </a:p>
          <a:p>
            <a:pPr>
              <a:buNone/>
            </a:pPr>
            <a:r>
              <a:rPr lang="en-US" sz="1700" dirty="0" smtClean="0">
                <a:cs typeface="B Yagut" pitchFamily="2" charset="-78"/>
              </a:rPr>
              <a:t> CD-</a:t>
            </a:r>
            <a:r>
              <a:rPr lang="en-US" sz="1700" dirty="0" err="1" smtClean="0">
                <a:cs typeface="B Yagut" pitchFamily="2" charset="-78"/>
              </a:rPr>
              <a:t>ashnayi</a:t>
            </a:r>
            <a:r>
              <a:rPr lang="en-US" sz="1700" dirty="0" smtClean="0">
                <a:cs typeface="B Yagut" pitchFamily="2" charset="-78"/>
              </a:rPr>
              <a:t>-</a:t>
            </a:r>
            <a:r>
              <a:rPr lang="en-US" sz="1700" dirty="0" err="1" smtClean="0">
                <a:cs typeface="B Yagut" pitchFamily="2" charset="-78"/>
              </a:rPr>
              <a:t>ba</a:t>
            </a:r>
            <a:r>
              <a:rPr lang="en-US" sz="1700" dirty="0" smtClean="0">
                <a:cs typeface="B Yagut" pitchFamily="2" charset="-78"/>
              </a:rPr>
              <a:t>-</a:t>
            </a:r>
            <a:r>
              <a:rPr lang="en-US" sz="1600" dirty="0" err="1" smtClean="0">
                <a:cs typeface="B Yagut" pitchFamily="2" charset="-78"/>
              </a:rPr>
              <a:t>bimariye</a:t>
            </a:r>
            <a:r>
              <a:rPr lang="en-US" sz="1600" dirty="0" smtClean="0">
                <a:cs typeface="B Yagut" pitchFamily="2" charset="-78"/>
              </a:rPr>
              <a:t>-</a:t>
            </a:r>
            <a:r>
              <a:rPr lang="en-US" sz="1600" dirty="0" err="1" smtClean="0">
                <a:cs typeface="B Yagut" pitchFamily="2" charset="-78"/>
              </a:rPr>
              <a:t>hepatit</a:t>
            </a:r>
            <a:r>
              <a:rPr lang="en-US" sz="1600" smtClean="0">
                <a:cs typeface="B Yagut" pitchFamily="2" charset="-78"/>
              </a:rPr>
              <a:t> A-VA-E-</a:t>
            </a:r>
            <a:r>
              <a:rPr lang="en-US" sz="1700" smtClean="0">
                <a:cs typeface="B Yagut" pitchFamily="2" charset="-78"/>
              </a:rPr>
              <a:t>edi2</a:t>
            </a:r>
            <a:r>
              <a:rPr lang="fa-IR" sz="1900" smtClean="0">
                <a:cs typeface="B Yagut" pitchFamily="2" charset="-78"/>
              </a:rPr>
              <a:t>                                                       </a:t>
            </a:r>
            <a:r>
              <a:rPr lang="fa-IR" sz="2000" smtClean="0">
                <a:cs typeface="B Yagut" pitchFamily="2" charset="-78"/>
              </a:rPr>
              <a:t>              </a:t>
            </a:r>
            <a:endParaRPr lang="fa-IR" sz="2000" dirty="0" smtClean="0">
              <a:cs typeface="B Yagut" pitchFamily="2" charset="-78"/>
            </a:endParaRPr>
          </a:p>
          <a:p>
            <a:pPr algn="ctr">
              <a:buNone/>
            </a:pPr>
            <a:r>
              <a:rPr lang="fa-IR" sz="2000" dirty="0" smtClean="0">
                <a:cs typeface="B Yagut" pitchFamily="2" charset="-78"/>
              </a:rPr>
              <a:t>                                                                   </a:t>
            </a:r>
            <a:r>
              <a:rPr lang="en-US" sz="2000" dirty="0" smtClean="0">
                <a:cs typeface="B Yagut" pitchFamily="2" charset="-78"/>
              </a:rPr>
              <a:t>            </a:t>
            </a:r>
            <a:r>
              <a:rPr lang="fa-IR" sz="2000" dirty="0" smtClean="0">
                <a:cs typeface="B Yagut" pitchFamily="2" charset="-78"/>
              </a:rPr>
              <a:t> </a:t>
            </a:r>
            <a:endParaRPr lang="en-US" sz="2000" dirty="0" smtClean="0">
              <a:cs typeface="B Yagut" pitchFamily="2" charset="-78"/>
            </a:endParaRPr>
          </a:p>
          <a:p>
            <a:endParaRPr lang="fa-IR" sz="2000" dirty="0" smtClean="0">
              <a:cs typeface="B Yagut" pitchFamily="2" charset="-78"/>
            </a:endParaRPr>
          </a:p>
        </p:txBody>
      </p:sp>
      <p:pic>
        <p:nvPicPr>
          <p:cNvPr id="4" name="Picture 2" descr="C:\Users\SODAGAR\Desktop\n927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428736"/>
            <a:ext cx="1000132" cy="121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0034" y="1500174"/>
            <a:ext cx="378621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fa-IR" b="1" dirty="0" smtClean="0">
                <a:cs typeface="B Yagut" pitchFamily="2" charset="-78"/>
              </a:rPr>
              <a:t>مشخصات مدرس </a:t>
            </a:r>
          </a:p>
          <a:p>
            <a:pPr algn="just">
              <a:buNone/>
            </a:pPr>
            <a:endParaRPr lang="fa-IR" dirty="0" smtClean="0">
              <a:cs typeface="B Yagut" pitchFamily="2" charset="-78"/>
            </a:endParaRPr>
          </a:p>
          <a:p>
            <a:pPr algn="just">
              <a:buNone/>
            </a:pPr>
            <a:endParaRPr lang="fa-IR" dirty="0" smtClean="0">
              <a:cs typeface="B Yagut" pitchFamily="2" charset="-78"/>
            </a:endParaRPr>
          </a:p>
          <a:p>
            <a:pPr algn="just">
              <a:buNone/>
            </a:pPr>
            <a:endParaRPr lang="fa-IR" dirty="0" smtClean="0">
              <a:cs typeface="B Yagut" pitchFamily="2" charset="-78"/>
            </a:endParaRPr>
          </a:p>
          <a:p>
            <a:pPr algn="just">
              <a:buNone/>
            </a:pPr>
            <a:endParaRPr lang="fa-IR" dirty="0" smtClean="0">
              <a:cs typeface="B Yagut" pitchFamily="2" charset="-78"/>
            </a:endParaRPr>
          </a:p>
          <a:p>
            <a:pPr algn="just">
              <a:buNone/>
            </a:pPr>
            <a:r>
              <a:rPr lang="fa-IR" dirty="0" smtClean="0">
                <a:cs typeface="B Yagut" pitchFamily="2" charset="-78"/>
              </a:rPr>
              <a:t>نام ونام خانوادگی:   فرزانه عبداله زاده</a:t>
            </a:r>
          </a:p>
          <a:p>
            <a:pPr algn="just">
              <a:buNone/>
            </a:pPr>
            <a:r>
              <a:rPr lang="en-US" dirty="0" smtClean="0">
                <a:cs typeface="B Yagut" pitchFamily="2" charset="-78"/>
              </a:rPr>
              <a:t>                                                                 </a:t>
            </a:r>
            <a:r>
              <a:rPr lang="fa-IR" dirty="0" smtClean="0">
                <a:cs typeface="B Yagut" pitchFamily="2" charset="-78"/>
              </a:rPr>
              <a:t>مدرک تحصیلی: کارشناس بهداشت عمومی</a:t>
            </a:r>
          </a:p>
          <a:p>
            <a:pPr algn="just">
              <a:buNone/>
            </a:pPr>
            <a:r>
              <a:rPr lang="en-US" dirty="0" smtClean="0">
                <a:cs typeface="B Yagut" pitchFamily="2" charset="-78"/>
              </a:rPr>
              <a:t>                                                        </a:t>
            </a:r>
            <a:endParaRPr lang="fa-IR" dirty="0" smtClean="0">
              <a:cs typeface="B Yagut" pitchFamily="2" charset="-78"/>
            </a:endParaRPr>
          </a:p>
          <a:p>
            <a:pPr algn="just">
              <a:buNone/>
            </a:pPr>
            <a:r>
              <a:rPr lang="fa-IR" sz="2400" baseline="-2000" dirty="0" smtClean="0">
                <a:cs typeface="B Yagut" pitchFamily="2" charset="-78"/>
              </a:rPr>
              <a:t>موقعیت اشتغال</a:t>
            </a:r>
            <a:r>
              <a:rPr lang="fa-IR" sz="2400" dirty="0" smtClean="0">
                <a:cs typeface="B Yagut" pitchFamily="2" charset="-78"/>
              </a:rPr>
              <a:t> </a:t>
            </a:r>
            <a:r>
              <a:rPr lang="fa-IR" sz="2400" baseline="-2000" dirty="0" smtClean="0">
                <a:cs typeface="B Yagut" pitchFamily="2" charset="-78"/>
              </a:rPr>
              <a:t>سازمانی: مربی مرکزآموزش بهورزی شهرستان زاهدان-دانشگاه علوم پزشکی وخدمات بهداشتی درمانی زاهدان</a:t>
            </a:r>
            <a:endParaRPr lang="en-US" sz="2400" baseline="-2000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4"/>
    </mc:Choice>
    <mc:Fallback xmlns="">
      <p:transition spd="slow" advTm="21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نظرات وپیشنهادات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fa-IR" sz="2800" dirty="0" smtClean="0"/>
              <a:t>لطفا نظرات وپیشنهادات خود را پیرامون این مبحث را به آدرس زیر ارسال کنید.</a:t>
            </a:r>
          </a:p>
          <a:p>
            <a:pPr algn="ctr">
              <a:buNone/>
            </a:pPr>
            <a:r>
              <a:rPr lang="fa-IR" sz="2800" dirty="0" smtClean="0"/>
              <a:t>دانشگاه علوم پزشکی وخدمات بهداشتی درمانی زاهدان </a:t>
            </a:r>
          </a:p>
          <a:p>
            <a:pPr algn="ctr">
              <a:buNone/>
            </a:pPr>
            <a:endParaRPr lang="fa-IR" sz="2800" dirty="0" smtClean="0"/>
          </a:p>
          <a:p>
            <a:pPr algn="ctr">
              <a:buNone/>
            </a:pPr>
            <a:endParaRPr lang="fa-IR" sz="2800" dirty="0" smtClean="0">
              <a:cs typeface="B Yagut" pitchFamily="2" charset="-78"/>
            </a:endParaRPr>
          </a:p>
          <a:p>
            <a:pPr algn="ctr">
              <a:buNone/>
            </a:pPr>
            <a:r>
              <a:rPr lang="en-US" sz="2800" dirty="0" smtClean="0"/>
              <a:t>Zahedan.behvarz@zaums.com.ir</a:t>
            </a:r>
            <a:endParaRPr lang="fa-IR" sz="2800" dirty="0" smtClean="0"/>
          </a:p>
          <a:p>
            <a:endParaRPr lang="fa-IR" dirty="0" smtClean="0">
              <a:hlinkClick r:id="rId4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0"/>
    </mc:Choice>
    <mc:Fallback xmlns="">
      <p:transition spd="slow" advTm="4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اهداف آموزشی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انتظارمیرود فراگیر پس از مطالعه این فصل بتواند: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1- بیماری هپاتیت</a:t>
            </a:r>
            <a:r>
              <a:rPr lang="en-US" sz="2800" dirty="0" smtClean="0">
                <a:cs typeface="B Yagut" pitchFamily="2" charset="-78"/>
              </a:rPr>
              <a:t>A  </a:t>
            </a:r>
            <a:r>
              <a:rPr lang="fa-IR" sz="2800" dirty="0" smtClean="0">
                <a:cs typeface="B Yagut" pitchFamily="2" charset="-78"/>
              </a:rPr>
              <a:t> و هپاتیت</a:t>
            </a:r>
            <a:r>
              <a:rPr lang="en-US" sz="2800" dirty="0" smtClean="0">
                <a:cs typeface="B Yagut" pitchFamily="2" charset="-78"/>
              </a:rPr>
              <a:t>E</a:t>
            </a:r>
            <a:r>
              <a:rPr lang="fa-IR" sz="2800" dirty="0" smtClean="0">
                <a:cs typeface="B Yagut" pitchFamily="2" charset="-78"/>
              </a:rPr>
              <a:t> را تعریف کند.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2- عامل بیماری درهپاتیت</a:t>
            </a:r>
            <a:r>
              <a:rPr lang="en-US" sz="2800" dirty="0" smtClean="0">
                <a:cs typeface="B Yagut" pitchFamily="2" charset="-78"/>
              </a:rPr>
              <a:t>A </a:t>
            </a:r>
            <a:r>
              <a:rPr lang="fa-IR" sz="2800" dirty="0" smtClean="0">
                <a:cs typeface="B Yagut" pitchFamily="2" charset="-78"/>
              </a:rPr>
              <a:t>– هپاتیت</a:t>
            </a:r>
            <a:r>
              <a:rPr lang="en-US" sz="2800" dirty="0" smtClean="0">
                <a:cs typeface="B Yagut" pitchFamily="2" charset="-78"/>
              </a:rPr>
              <a:t>E</a:t>
            </a:r>
            <a:r>
              <a:rPr lang="fa-IR" sz="2800" dirty="0" smtClean="0">
                <a:cs typeface="B Yagut" pitchFamily="2" charset="-78"/>
              </a:rPr>
              <a:t>را بیان نماید.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3- واکسیناسیون ومصونیت دربیماری هپاتیت</a:t>
            </a:r>
            <a:r>
              <a:rPr lang="en-US" sz="2800" dirty="0" smtClean="0">
                <a:cs typeface="B Yagut" pitchFamily="2" charset="-78"/>
              </a:rPr>
              <a:t>A </a:t>
            </a:r>
            <a:r>
              <a:rPr lang="fa-IR" sz="2800" dirty="0" smtClean="0">
                <a:cs typeface="B Yagut" pitchFamily="2" charset="-78"/>
              </a:rPr>
              <a:t>– هپاتیت</a:t>
            </a:r>
            <a:r>
              <a:rPr lang="en-US" sz="2800" dirty="0" smtClean="0">
                <a:cs typeface="B Yagut" pitchFamily="2" charset="-78"/>
              </a:rPr>
              <a:t>E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راتوضیح دهد.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4- راه های انتقال بیماری هپاتیت</a:t>
            </a:r>
            <a:r>
              <a:rPr lang="en-US" sz="2800" dirty="0" smtClean="0">
                <a:cs typeface="B Yagut" pitchFamily="2" charset="-78"/>
              </a:rPr>
              <a:t>A </a:t>
            </a:r>
            <a:r>
              <a:rPr lang="fa-IR" sz="2800" dirty="0" smtClean="0">
                <a:cs typeface="B Yagut" pitchFamily="2" charset="-78"/>
              </a:rPr>
              <a:t>– هپاتیت</a:t>
            </a:r>
            <a:r>
              <a:rPr lang="en-US" sz="2800" dirty="0" smtClean="0">
                <a:cs typeface="B Yagut" pitchFamily="2" charset="-78"/>
              </a:rPr>
              <a:t>E</a:t>
            </a:r>
            <a:r>
              <a:rPr lang="fa-IR" sz="2800" dirty="0" smtClean="0">
                <a:cs typeface="B Yagut" pitchFamily="2" charset="-78"/>
              </a:rPr>
              <a:t> را نام ببرد.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5- راه های تشخیص بیماری را توضیح دهد.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6- راه های پیشگیری از بیماری هپاتیت</a:t>
            </a:r>
            <a:r>
              <a:rPr lang="en-US" sz="2800" dirty="0" smtClean="0">
                <a:cs typeface="B Yagut" pitchFamily="2" charset="-78"/>
              </a:rPr>
              <a:t>A </a:t>
            </a:r>
            <a:r>
              <a:rPr lang="fa-IR" sz="2800" dirty="0" smtClean="0">
                <a:cs typeface="B Yagut" pitchFamily="2" charset="-78"/>
              </a:rPr>
              <a:t>– هپاتیت</a:t>
            </a:r>
            <a:r>
              <a:rPr lang="en-US" sz="2800" dirty="0" smtClean="0">
                <a:cs typeface="B Yagut" pitchFamily="2" charset="-78"/>
              </a:rPr>
              <a:t>E</a:t>
            </a:r>
            <a:r>
              <a:rPr lang="fa-IR" sz="2800" dirty="0" smtClean="0">
                <a:cs typeface="B Yagut" pitchFamily="2" charset="-78"/>
              </a:rPr>
              <a:t>را شرح دهد.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7- افراد در معرض خطر بیماری را نام ببرد.</a:t>
            </a:r>
          </a:p>
          <a:p>
            <a:pPr>
              <a:buNone/>
            </a:pPr>
            <a:endParaRPr lang="fa-IR" sz="2800" dirty="0" smtClean="0">
              <a:cs typeface="B Yagut" pitchFamily="2" charset="-78"/>
            </a:endParaRPr>
          </a:p>
          <a:p>
            <a:pPr>
              <a:buNone/>
            </a:pPr>
            <a:endParaRPr lang="fa-IR" sz="2800" dirty="0" smtClean="0">
              <a:cs typeface="B Yagut" pitchFamily="2" charset="-78"/>
            </a:endParaRPr>
          </a:p>
          <a:p>
            <a:pPr>
              <a:buNone/>
            </a:pPr>
            <a:endParaRPr lang="fa-IR" sz="2800" dirty="0" smtClean="0">
              <a:cs typeface="B Yagut" pitchFamily="2" charset="-78"/>
            </a:endParaRPr>
          </a:p>
          <a:p>
            <a:endParaRPr lang="fa-IR" sz="2800" dirty="0" smtClean="0">
              <a:cs typeface="B Yagut" pitchFamily="2" charset="-78"/>
            </a:endParaRPr>
          </a:p>
          <a:p>
            <a:endParaRPr lang="fa-IR" sz="28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99"/>
    </mc:Choice>
    <mc:Fallback xmlns="">
      <p:transition spd="slow" advTm="3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>
                <a:cs typeface="B Yagut" pitchFamily="2" charset="-78"/>
              </a:rPr>
              <a:t>فهرست عناوین</a:t>
            </a: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تعریف بیماری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عامل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عوامل مساعد کننده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مقاومت ویروس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راه انتقال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 افراد درمعرض خطر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دوره کمون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راه های پیشگیری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واکسن وایجاد مصونیت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تشخیص بیماری</a:t>
            </a:r>
          </a:p>
          <a:p>
            <a:pPr>
              <a:buNone/>
            </a:pPr>
            <a:endParaRPr lang="fa-IR" dirty="0" smtClean="0">
              <a:cs typeface="B Yagut" pitchFamily="2" charset="-78"/>
            </a:endParaRPr>
          </a:p>
          <a:p>
            <a:endParaRPr lang="fa-IR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13"/>
    </mc:Choice>
    <mc:Fallback xmlns="">
      <p:transition spd="slow" advTm="20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مقدمه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در سراسر جهان هر ساله حدود ۵ میلیون مورد ابتلاء علامت دار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هپاتیت</a:t>
            </a:r>
            <a:r>
              <a:rPr lang="en-US" sz="2800" dirty="0" smtClean="0">
                <a:cs typeface="B Yagut" pitchFamily="2" charset="-78"/>
              </a:rPr>
              <a:t>A </a:t>
            </a:r>
            <a:r>
              <a:rPr lang="fa-IR" sz="2800" dirty="0" smtClean="0">
                <a:cs typeface="B Yagut" pitchFamily="2" charset="-78"/>
              </a:rPr>
              <a:t> رخ می هد.</a:t>
            </a:r>
            <a:r>
              <a:rPr lang="fa-IR" sz="2800" baseline="300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 و روی هم رفته احتمالاً ده ها میلیون نفر مبتلا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می‌شوند. این بیماری در مناطقی از جهان که وضعیت بهداشتی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ضعیفی دارند و آب سالم به اندازه کافی در دسترس نیست رایج تر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است.</a:t>
            </a:r>
            <a:r>
              <a:rPr lang="fa-IR" sz="2800" baseline="300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 در </a:t>
            </a:r>
            <a:r>
              <a:rPr lang="fa-IR" sz="2800" dirty="0" smtClean="0">
                <a:cs typeface="B Yagut" pitchFamily="2" charset="-78"/>
                <a:hlinkClick r:id="rId4" tooltip="کشورهای در حال توسعه"/>
              </a:rPr>
              <a:t>کشورهای در حال توسعه</a:t>
            </a:r>
            <a:r>
              <a:rPr lang="fa-IR" sz="2800" dirty="0" smtClean="0">
                <a:cs typeface="B Yagut" pitchFamily="2" charset="-78"/>
              </a:rPr>
              <a:t> حدود ۹۰٪ کودکان تا سن ۱۰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سالگی به این بیماری مبتلا شده‌اند و بنابراین در بزرگسالی مصون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هستند. این بیماری اغلب در کشورهای نسبتاً توسعه یافته که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کودکان در سنین کم در معرض بیماری قرار نمی‌گیرند و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واکسیناسیون گسترده وجود ندارد شیوع پیدا می‌کند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37"/>
    </mc:Choice>
    <mc:Fallback xmlns="">
      <p:transition spd="slow" advTm="4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هپاتیت</a:t>
            </a:r>
            <a:r>
              <a:rPr lang="en-US" sz="4000" dirty="0" smtClean="0">
                <a:cs typeface="B Yagut" pitchFamily="2" charset="-78"/>
              </a:rPr>
              <a:t>A </a:t>
            </a:r>
            <a:r>
              <a:rPr lang="fa-IR" sz="4000" dirty="0" smtClean="0">
                <a:cs typeface="B Yagut" pitchFamily="2" charset="-78"/>
              </a:rPr>
              <a:t>– هپاتیت</a:t>
            </a:r>
            <a:r>
              <a:rPr lang="en-US" sz="4000" dirty="0" smtClean="0">
                <a:cs typeface="B Yagut" pitchFamily="2" charset="-78"/>
              </a:rPr>
              <a:t>E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fa-IR" sz="2400" dirty="0" smtClean="0">
                <a:cs typeface="B Yagut" pitchFamily="2" charset="-78"/>
              </a:rPr>
              <a:t>نوعی </a:t>
            </a:r>
            <a:r>
              <a:rPr lang="fa-IR" sz="2400" dirty="0" smtClean="0">
                <a:solidFill>
                  <a:srgbClr val="C00000"/>
                </a:solidFill>
                <a:cs typeface="B Yagut" pitchFamily="2" charset="-78"/>
                <a:hlinkClick r:id="rId4" tooltip="بیماری عفونی"/>
              </a:rPr>
              <a:t>بیماری عفونی</a:t>
            </a:r>
            <a:r>
              <a:rPr lang="fa-IR" sz="2400" dirty="0" smtClean="0">
                <a:solidFill>
                  <a:srgbClr val="C00000"/>
                </a:solidFill>
                <a:cs typeface="B Yagut" pitchFamily="2" charset="-78"/>
              </a:rPr>
              <a:t> </a:t>
            </a:r>
            <a:r>
              <a:rPr lang="fa-IR" sz="2400" dirty="0" smtClean="0">
                <a:solidFill>
                  <a:srgbClr val="C00000"/>
                </a:solidFill>
                <a:cs typeface="B Yagut" pitchFamily="2" charset="-78"/>
                <a:hlinkClick r:id="rId5" tooltip="حاد (پزشکی) (صفحه وجود ندارد)"/>
              </a:rPr>
              <a:t>حاد</a:t>
            </a:r>
            <a:r>
              <a:rPr lang="fa-IR" sz="2400" dirty="0" smtClean="0">
                <a:solidFill>
                  <a:srgbClr val="C00000"/>
                </a:solidFill>
                <a:cs typeface="B Yagut" pitchFamily="2" charset="-78"/>
              </a:rPr>
              <a:t> </a:t>
            </a:r>
            <a:r>
              <a:rPr lang="fa-IR" sz="2400" dirty="0" smtClean="0">
                <a:solidFill>
                  <a:srgbClr val="C00000"/>
                </a:solidFill>
                <a:cs typeface="B Yagut" pitchFamily="2" charset="-78"/>
                <a:hlinkClick r:id="rId6" tooltip="کبد"/>
              </a:rPr>
              <a:t>کبد</a:t>
            </a:r>
            <a:r>
              <a:rPr lang="fa-IR" sz="2400" dirty="0" smtClean="0">
                <a:cs typeface="B Yagut" pitchFamily="2" charset="-78"/>
              </a:rPr>
              <a:t> است که توسط ویروس هپاتیت آ </a:t>
            </a:r>
            <a:r>
              <a:rPr lang="en-US" sz="2400" dirty="0" smtClean="0">
                <a:cs typeface="B Yagut" pitchFamily="2" charset="-78"/>
              </a:rPr>
              <a:t>( HAV) </a:t>
            </a:r>
            <a:r>
              <a:rPr lang="fa-IR" sz="2400" dirty="0" smtClean="0">
                <a:cs typeface="B Yagut" pitchFamily="2" charset="-78"/>
              </a:rPr>
              <a:t>ایجاد</a:t>
            </a:r>
          </a:p>
          <a:p>
            <a:pPr>
              <a:buNone/>
            </a:pPr>
            <a:r>
              <a:rPr lang="fa-IR" sz="2400" dirty="0" smtClean="0">
                <a:cs typeface="B Yagut" pitchFamily="2" charset="-78"/>
              </a:rPr>
              <a:t>می‌شود.</a:t>
            </a:r>
            <a:r>
              <a:rPr lang="fa-IR" sz="2400" baseline="30000" dirty="0" smtClean="0">
                <a:cs typeface="B Yagut" pitchFamily="2" charset="-78"/>
              </a:rPr>
              <a:t> </a:t>
            </a:r>
            <a:r>
              <a:rPr lang="fa-IR" sz="2400" dirty="0" smtClean="0">
                <a:cs typeface="B Yagut" pitchFamily="2" charset="-78"/>
              </a:rPr>
              <a:t> بسیاری از افراد مبتلا به ویژه افراد کم سن و سال علایم کمی دارند</a:t>
            </a:r>
          </a:p>
          <a:p>
            <a:pPr>
              <a:buNone/>
            </a:pPr>
            <a:r>
              <a:rPr lang="fa-IR" sz="2400" dirty="0" smtClean="0">
                <a:cs typeface="B Yagut" pitchFamily="2" charset="-78"/>
              </a:rPr>
              <a:t>یا هیچ علامتی ندارند.</a:t>
            </a:r>
          </a:p>
          <a:p>
            <a:pPr>
              <a:buNone/>
            </a:pPr>
            <a:endParaRPr lang="fa-IR" sz="2400" dirty="0" smtClean="0">
              <a:cs typeface="B Yagut" pitchFamily="2" charset="-78"/>
            </a:endParaRPr>
          </a:p>
          <a:p>
            <a:pPr>
              <a:buNone/>
            </a:pPr>
            <a:r>
              <a:rPr lang="fa-IR" sz="2400" dirty="0" smtClean="0">
                <a:cs typeface="B Yagut" pitchFamily="2" charset="-78"/>
              </a:rPr>
              <a:t>هپاتیت</a:t>
            </a:r>
            <a:r>
              <a:rPr lang="en-US" sz="2400" dirty="0" smtClean="0">
                <a:cs typeface="B Yagut" pitchFamily="2" charset="-78"/>
              </a:rPr>
              <a:t>E </a:t>
            </a:r>
            <a:r>
              <a:rPr lang="fa-IR" sz="2400" dirty="0" smtClean="0">
                <a:cs typeface="B Yagut" pitchFamily="2" charset="-78"/>
              </a:rPr>
              <a:t> عمدتاً در مناطقی با بهداشت ضعیف یافت می شود و نوعاً به دلیل</a:t>
            </a:r>
          </a:p>
          <a:p>
            <a:pPr>
              <a:buNone/>
            </a:pPr>
            <a:r>
              <a:rPr lang="fa-IR" sz="2400" dirty="0" smtClean="0">
                <a:cs typeface="B Yagut" pitchFamily="2" charset="-78"/>
              </a:rPr>
              <a:t>وجود مدفوع در منبع آب است . در گذشته آن را هپاتیت </a:t>
            </a:r>
            <a:r>
              <a:rPr lang="en-US" sz="2400" dirty="0" err="1" smtClean="0">
                <a:cs typeface="B Yagut" pitchFamily="2" charset="-78"/>
              </a:rPr>
              <a:t>NonA</a:t>
            </a:r>
            <a:r>
              <a:rPr lang="en-US" sz="2400" dirty="0" smtClean="0">
                <a:cs typeface="B Yagut" pitchFamily="2" charset="-78"/>
              </a:rPr>
              <a:t> </a:t>
            </a:r>
            <a:r>
              <a:rPr lang="en-US" sz="2400" dirty="0" err="1" smtClean="0">
                <a:cs typeface="B Yagut" pitchFamily="2" charset="-78"/>
              </a:rPr>
              <a:t>NonB</a:t>
            </a:r>
            <a:endParaRPr lang="en-US" sz="2400" dirty="0" smtClean="0">
              <a:cs typeface="B Yagut" pitchFamily="2" charset="-78"/>
            </a:endParaRPr>
          </a:p>
          <a:p>
            <a:pPr>
              <a:buNone/>
            </a:pPr>
            <a:r>
              <a:rPr lang="fa-IR" sz="2400" dirty="0" smtClean="0">
                <a:cs typeface="B Yagut" pitchFamily="2" charset="-78"/>
              </a:rPr>
              <a:t>اپیدمیک نیز می‌نامیدند.</a:t>
            </a:r>
            <a:r>
              <a:rPr lang="fa-IR" sz="2400" b="1" dirty="0" smtClean="0">
                <a:cs typeface="B Yagut" pitchFamily="2" charset="-78"/>
              </a:rPr>
              <a:t> </a:t>
            </a:r>
            <a:endParaRPr lang="en-US" sz="2400" b="1" dirty="0" smtClean="0">
              <a:cs typeface="B Yagut" pitchFamily="2" charset="-78"/>
            </a:endParaRPr>
          </a:p>
          <a:p>
            <a:pPr>
              <a:buNone/>
            </a:pPr>
            <a:endParaRPr lang="fa-IR" sz="2400" dirty="0" smtClean="0"/>
          </a:p>
          <a:p>
            <a:pPr>
              <a:buNone/>
            </a:pPr>
            <a:endParaRPr lang="fa-IR" sz="2400" dirty="0" smtClean="0">
              <a:cs typeface="B Yagut" pitchFamily="2" charset="-78"/>
            </a:endParaRPr>
          </a:p>
          <a:p>
            <a:pPr>
              <a:buNone/>
            </a:pPr>
            <a:endParaRPr lang="fa-IR" sz="24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34"/>
    </mc:Choice>
    <mc:Fallback xmlns="">
      <p:transition spd="slow" advTm="68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3600" dirty="0" smtClean="0">
                <a:cs typeface="B Yagut" pitchFamily="2" charset="-78"/>
              </a:rPr>
              <a:t>عامل</a:t>
            </a:r>
            <a:endParaRPr lang="fa-IR" sz="3600" dirty="0">
              <a:cs typeface="B Yagut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عامل هپاتیت </a:t>
            </a:r>
            <a:r>
              <a:rPr lang="en-US" sz="2800" dirty="0" smtClean="0">
                <a:cs typeface="B Yagut" pitchFamily="2" charset="-78"/>
              </a:rPr>
              <a:t>A </a:t>
            </a:r>
            <a:r>
              <a:rPr lang="fa-IR" sz="2800" dirty="0" smtClean="0">
                <a:solidFill>
                  <a:srgbClr val="C00000"/>
                </a:solidFill>
                <a:cs typeface="B Yagut" pitchFamily="2" charset="-78"/>
              </a:rPr>
              <a:t>ویروس </a:t>
            </a:r>
            <a:r>
              <a:rPr lang="en-US" sz="2800" dirty="0" smtClean="0">
                <a:solidFill>
                  <a:srgbClr val="C00000"/>
                </a:solidFill>
                <a:cs typeface="B Yagut" pitchFamily="2" charset="-78"/>
              </a:rPr>
              <a:t>HAV </a:t>
            </a:r>
            <a:r>
              <a:rPr lang="fa-IR" sz="2800" dirty="0" smtClean="0">
                <a:cs typeface="B Yagut" pitchFamily="2" charset="-78"/>
              </a:rPr>
              <a:t>است که بوسیله مدفوع از بدن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شخص آلوده دفع می‌شود و باعث آلودگی آب آشامیدنی و غذا 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می‌شود. راه انتقال این بیماری از طریق آب و غذاهای نپخته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یا خوب پخته نشده یا غذاهایی که بوسیله اشخاص مبتلا طبخ 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می‌شوند، می‌باشد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یک بیماری آبی ناشی از ویروس هپاتیت (</a:t>
            </a:r>
            <a:r>
              <a:rPr lang="en-US" sz="2800" dirty="0" smtClean="0">
                <a:cs typeface="B Yagut" pitchFamily="2" charset="-78"/>
              </a:rPr>
              <a:t>(HEV </a:t>
            </a:r>
            <a:r>
              <a:rPr lang="fa-IR" sz="2800" dirty="0" smtClean="0">
                <a:cs typeface="B Yagut" pitchFamily="2" charset="-78"/>
              </a:rPr>
              <a:t>است</a:t>
            </a:r>
          </a:p>
          <a:p>
            <a:pPr>
              <a:buNone/>
            </a:pPr>
            <a:endParaRPr lang="fa-IR" dirty="0" smtClean="0"/>
          </a:p>
          <a:p>
            <a:pPr>
              <a:buNone/>
            </a:pPr>
            <a:endParaRPr lang="fa-I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46"/>
    </mc:Choice>
    <mc:Fallback xmlns="">
      <p:transition spd="slow" advTm="3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علایم بیماری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زردی پوست و سفیدی چشم ها 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احساس خستگی وکوفتگی 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درد در ناحیه بالا و طرف راست شکم 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کاهش اشتها ووزن 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تب 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تهوع ، اسهال ، استفراغ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درد مفاصل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تیره شدن رنگ ادرار و بی‌رنگ شدن مدفوع</a:t>
            </a:r>
            <a:endParaRPr lang="fa-IR" sz="2800" dirty="0" smtClean="0">
              <a:solidFill>
                <a:srgbClr val="C00000"/>
              </a:solidFill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70"/>
    </mc:Choice>
    <mc:Fallback xmlns="">
      <p:transition spd="slow" advTm="44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مقاومت ویروس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هپاتیت</a:t>
            </a:r>
            <a:r>
              <a:rPr lang="en-US" sz="2800" dirty="0" smtClean="0">
                <a:cs typeface="B Yagut" pitchFamily="2" charset="-78"/>
              </a:rPr>
              <a:t> A </a:t>
            </a:r>
            <a:r>
              <a:rPr lang="fa-IR" sz="2800" dirty="0" smtClean="0">
                <a:cs typeface="B Yagut" pitchFamily="2" charset="-78"/>
              </a:rPr>
              <a:t>: بیش از </a:t>
            </a:r>
            <a:r>
              <a:rPr lang="fa-IR" sz="2800" dirty="0" smtClean="0">
                <a:solidFill>
                  <a:srgbClr val="CC0000"/>
                </a:solidFill>
                <a:cs typeface="B Yagut" pitchFamily="2" charset="-78"/>
              </a:rPr>
              <a:t>10 هفتـــه در آب</a:t>
            </a:r>
            <a:r>
              <a:rPr lang="fa-IR" sz="2800" dirty="0" smtClean="0">
                <a:cs typeface="B Yagut" pitchFamily="2" charset="-78"/>
              </a:rPr>
              <a:t> چاه باقی می ماند – </a:t>
            </a:r>
            <a:r>
              <a:rPr lang="fa-IR" sz="2800" dirty="0" smtClean="0">
                <a:solidFill>
                  <a:srgbClr val="CC0000"/>
                </a:solidFill>
                <a:cs typeface="B Yagut" pitchFamily="2" charset="-78"/>
              </a:rPr>
              <a:t>60 درجه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ی سانتی گراد حرارت را تا یک ساعت تحمل می کند به </a:t>
            </a:r>
            <a:r>
              <a:rPr lang="fa-IR" sz="2800" dirty="0" smtClean="0">
                <a:solidFill>
                  <a:srgbClr val="CC0000"/>
                </a:solidFill>
                <a:cs typeface="B Yagut" pitchFamily="2" charset="-78"/>
              </a:rPr>
              <a:t>کلــــر</a:t>
            </a:r>
            <a:r>
              <a:rPr lang="fa-IR" sz="2800" dirty="0" smtClean="0">
                <a:cs typeface="B Yagut" pitchFamily="2" charset="-78"/>
              </a:rPr>
              <a:t> با</a:t>
            </a: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مقـــادیر معمــــولی مقاوم است</a:t>
            </a:r>
          </a:p>
          <a:p>
            <a:pPr>
              <a:buNone/>
            </a:pPr>
            <a:endParaRPr lang="fa-IR" sz="2800" dirty="0" smtClean="0">
              <a:cs typeface="B Yagut" pitchFamily="2" charset="-78"/>
            </a:endParaRPr>
          </a:p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هپاتیت</a:t>
            </a:r>
            <a:r>
              <a:rPr lang="en-US" sz="2800" dirty="0" smtClean="0">
                <a:cs typeface="B Yagut" pitchFamily="2" charset="-78"/>
              </a:rPr>
              <a:t>E</a:t>
            </a:r>
            <a:r>
              <a:rPr lang="fa-IR" sz="2800" dirty="0" smtClean="0">
                <a:cs typeface="B Yagut" pitchFamily="2" charset="-78"/>
              </a:rPr>
              <a:t> : با مواد شيميايي و </a:t>
            </a:r>
            <a:r>
              <a:rPr lang="fa-IR" sz="2800" dirty="0" smtClean="0">
                <a:solidFill>
                  <a:srgbClr val="CC0000"/>
                </a:solidFill>
                <a:cs typeface="B Yagut" pitchFamily="2" charset="-78"/>
              </a:rPr>
              <a:t>جوشاندن</a:t>
            </a:r>
            <a:r>
              <a:rPr lang="fa-IR" sz="2800" dirty="0" smtClean="0">
                <a:cs typeface="B Yagut" pitchFamily="2" charset="-78"/>
              </a:rPr>
              <a:t> از بين مي رود.</a:t>
            </a:r>
            <a:endParaRPr lang="en-US" sz="2800" dirty="0" smtClean="0">
              <a:cs typeface="B Yagut" pitchFamily="2" charset="-78"/>
            </a:endParaRPr>
          </a:p>
          <a:p>
            <a:pPr>
              <a:buNone/>
            </a:pPr>
            <a:endParaRPr lang="fa-IR" sz="28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14"/>
    </mc:Choice>
    <mc:Fallback xmlns="">
      <p:transition spd="slow" advTm="32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زاهدان</_x062f__x0627__x0646__x0634__x06af__x0627__x0647_>
    <_x0646__x0648__x0639__x0020__x062d__x06cc__x0637__x0647_ xmlns="12fdc5dc-769e-4543-b10d-fbea3dac4417">بيماري‌هاي واگير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5NN7CDR5NKU2-831-1143</_dlc_DocId>
    <_dlc_DocIdUrl xmlns="1047730d-92e1-4018-9084-d932fd3a7f58">
      <Url>http://www.health.gov.ir/hnd/_layouts/DocIdRedir.aspx?ID=5NN7CDR5NKU2-831-1143</Url>
      <Description>5NN7CDR5NKU2-831-1143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6F64DDF-FDA5-4CB8-A2DD-FB72D96D54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C009A4-5AD8-436B-8B35-8BCA1A408570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1047730d-92e1-4018-9084-d932fd3a7f58"/>
    <ds:schemaRef ds:uri="http://schemas.microsoft.com/office/infopath/2007/PartnerControls"/>
    <ds:schemaRef ds:uri="http://schemas.openxmlformats.org/package/2006/metadata/core-properties"/>
    <ds:schemaRef ds:uri="12fdc5dc-769e-4543-b10d-fbea3dac4417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E480B05-8F72-4362-865C-2FAE95AEC82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4774E7B-2AEC-4BDF-9DFF-F095EC522AFF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2822</TotalTime>
  <Words>734</Words>
  <Application>Microsoft Office PowerPoint</Application>
  <PresentationFormat>On-screen Show (4:3)</PresentationFormat>
  <Paragraphs>165</Paragraphs>
  <Slides>20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2  Nazanin</vt:lpstr>
      <vt:lpstr>Arial</vt:lpstr>
      <vt:lpstr>B Nazanin</vt:lpstr>
      <vt:lpstr>B Yagut</vt:lpstr>
      <vt:lpstr>Calibri</vt:lpstr>
      <vt:lpstr>Times New Roman</vt:lpstr>
      <vt:lpstr>Wingdings</vt:lpstr>
      <vt:lpstr>Office Theme</vt:lpstr>
      <vt:lpstr>1_Office Theme</vt:lpstr>
      <vt:lpstr>آشنایی با بیماری های واگیر</vt:lpstr>
      <vt:lpstr>مشخصات سند</vt:lpstr>
      <vt:lpstr>اهداف آموزشی</vt:lpstr>
      <vt:lpstr>فهرست عناوین </vt:lpstr>
      <vt:lpstr>مقدمه</vt:lpstr>
      <vt:lpstr>هپاتیتA – هپاتیتE</vt:lpstr>
      <vt:lpstr>عامل</vt:lpstr>
      <vt:lpstr>علایم بیماری</vt:lpstr>
      <vt:lpstr>مقاومت ویروس</vt:lpstr>
      <vt:lpstr>دوره کمون</vt:lpstr>
      <vt:lpstr>راه انتقال</vt:lpstr>
      <vt:lpstr>افراد در معرض خطر</vt:lpstr>
      <vt:lpstr>تاثیر عوامل مساعد کننده</vt:lpstr>
      <vt:lpstr>واکسن</vt:lpstr>
      <vt:lpstr>راه های پیشگیری</vt:lpstr>
      <vt:lpstr>تشخیص</vt:lpstr>
      <vt:lpstr>نتیجه گیری</vt:lpstr>
      <vt:lpstr>پرسش وتمرین</vt:lpstr>
      <vt:lpstr>منابع</vt:lpstr>
      <vt:lpstr>نظرات وپیشنهادات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hepatit A-VA-E</dc:title>
  <dc:creator>abdolahzade</dc:creator>
  <cp:lastModifiedBy>Sima Jalali</cp:lastModifiedBy>
  <cp:revision>647</cp:revision>
  <dcterms:created xsi:type="dcterms:W3CDTF">2020-04-19T04:48:33Z</dcterms:created>
  <dcterms:modified xsi:type="dcterms:W3CDTF">2020-12-05T06:05:35Z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fe0dda5c-a415-4c57-a130-40cff7269bff</vt:lpwstr>
  </property>
</Properties>
</file>